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9" r:id="rId2"/>
    <p:sldId id="256" r:id="rId3"/>
    <p:sldId id="258" r:id="rId4"/>
    <p:sldId id="257"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9728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5939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067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381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064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6653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9810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8639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4146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065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1971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889172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19"/>
          </a:xfrm>
        </p:spPr>
        <p:txBody>
          <a:bodyPr>
            <a:normAutofit fontScale="90000"/>
          </a:bodyPr>
          <a:lstStyle/>
          <a:p>
            <a:endParaRPr lang="en-US" dirty="0"/>
          </a:p>
        </p:txBody>
      </p:sp>
      <p:sp>
        <p:nvSpPr>
          <p:cNvPr id="3" name="Content Placeholder 2"/>
          <p:cNvSpPr>
            <a:spLocks noGrp="1"/>
          </p:cNvSpPr>
          <p:nvPr>
            <p:ph idx="1"/>
          </p:nvPr>
        </p:nvSpPr>
        <p:spPr>
          <a:xfrm>
            <a:off x="228600" y="381000"/>
            <a:ext cx="8686800" cy="6324600"/>
          </a:xfrm>
        </p:spPr>
        <p:txBody>
          <a:bodyPr/>
          <a:lstStyle/>
          <a:p>
            <a:pPr marL="0" indent="0" algn="ctr">
              <a:buNone/>
            </a:pPr>
            <a:endParaRPr lang="en-US" dirty="0" smtClean="0"/>
          </a:p>
          <a:p>
            <a:pPr marL="0" indent="0" algn="ctr">
              <a:buNone/>
            </a:pPr>
            <a:endParaRPr lang="en-US" sz="4000" dirty="0" smtClean="0">
              <a:latin typeface="Times New Roman" panose="02020603050405020304" pitchFamily="18" charset="0"/>
              <a:cs typeface="Times New Roman" panose="02020603050405020304" pitchFamily="18" charset="0"/>
            </a:endParaRPr>
          </a:p>
          <a:p>
            <a:pPr marL="0" indent="0" algn="ctr">
              <a:buNone/>
            </a:pPr>
            <a:r>
              <a:rPr lang="en-US" sz="4000" dirty="0" smtClean="0">
                <a:latin typeface="Times New Roman" panose="02020603050405020304" pitchFamily="18" charset="0"/>
                <a:cs typeface="Times New Roman" panose="02020603050405020304" pitchFamily="18" charset="0"/>
              </a:rPr>
              <a:t>Female Reproductive System</a:t>
            </a:r>
          </a:p>
          <a:p>
            <a:pPr marL="0" indent="0" algn="ctr">
              <a:buNone/>
            </a:pPr>
            <a:r>
              <a:rPr lang="en-US" sz="4000" dirty="0" smtClean="0">
                <a:latin typeface="Times New Roman" panose="02020603050405020304" pitchFamily="18" charset="0"/>
                <a:cs typeface="Times New Roman" panose="02020603050405020304" pitchFamily="18" charset="0"/>
              </a:rPr>
              <a:t>Part 2 </a:t>
            </a:r>
          </a:p>
          <a:p>
            <a:pPr marL="0" indent="0" algn="ctr">
              <a:buNone/>
            </a:pPr>
            <a:r>
              <a:rPr lang="en-US" sz="4000" dirty="0" smtClean="0">
                <a:latin typeface="Times New Roman" panose="02020603050405020304" pitchFamily="18" charset="0"/>
                <a:cs typeface="Times New Roman" panose="02020603050405020304" pitchFamily="18" charset="0"/>
              </a:rPr>
              <a:t>Dr. </a:t>
            </a:r>
            <a:r>
              <a:rPr lang="en-US" sz="4000" dirty="0" err="1" smtClean="0">
                <a:latin typeface="Times New Roman" panose="02020603050405020304" pitchFamily="18" charset="0"/>
                <a:cs typeface="Times New Roman" panose="02020603050405020304" pitchFamily="18" charset="0"/>
              </a:rPr>
              <a:t>Fatin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latef</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1816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
          </a:xfrm>
        </p:spPr>
        <p:txBody>
          <a:bodyPr>
            <a:normAutofit fontScale="90000"/>
          </a:bodyPr>
          <a:lstStyle/>
          <a:p>
            <a:endParaRPr lang="en-GB" dirty="0"/>
          </a:p>
        </p:txBody>
      </p:sp>
      <p:sp>
        <p:nvSpPr>
          <p:cNvPr id="3" name="Content Placeholder 2"/>
          <p:cNvSpPr>
            <a:spLocks noGrp="1"/>
          </p:cNvSpPr>
          <p:nvPr>
            <p:ph idx="1"/>
          </p:nvPr>
        </p:nvSpPr>
        <p:spPr>
          <a:xfrm>
            <a:off x="228600" y="228600"/>
            <a:ext cx="8763000" cy="6477000"/>
          </a:xfrm>
        </p:spPr>
        <p:txBody>
          <a:bodyPr/>
          <a:lstStyle/>
          <a:p>
            <a:pPr>
              <a:buNone/>
            </a:pPr>
            <a:r>
              <a:rPr lang="en-US" b="1" dirty="0" smtClean="0">
                <a:solidFill>
                  <a:srgbClr val="FF0000"/>
                </a:solidFill>
                <a:latin typeface="Times New Roman" panose="02020603050405020304" pitchFamily="18" charset="0"/>
                <a:cs typeface="Times New Roman" panose="02020603050405020304" pitchFamily="18" charset="0"/>
              </a:rPr>
              <a:t>The uterus:</a:t>
            </a:r>
          </a:p>
          <a:p>
            <a:pPr algn="just">
              <a:buNone/>
            </a:pPr>
            <a:r>
              <a:rPr lang="en-US" sz="2800" dirty="0" smtClean="0">
                <a:latin typeface="Times New Roman" panose="02020603050405020304" pitchFamily="18" charset="0"/>
                <a:cs typeface="Times New Roman" panose="02020603050405020304" pitchFamily="18" charset="0"/>
              </a:rPr>
              <a:t>Pear shaped structure attached to oviducts at upper end </a:t>
            </a:r>
            <a:r>
              <a:rPr lang="ar-IQ"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and to vagina at lower end.</a:t>
            </a:r>
          </a:p>
          <a:p>
            <a:pPr algn="just">
              <a:buNone/>
            </a:pPr>
            <a:r>
              <a:rPr lang="en-US" sz="2800" dirty="0" smtClean="0">
                <a:solidFill>
                  <a:srgbClr val="00B050"/>
                </a:solidFill>
                <a:latin typeface="Times New Roman" panose="02020603050405020304" pitchFamily="18" charset="0"/>
                <a:cs typeface="Times New Roman" panose="02020603050405020304" pitchFamily="18" charset="0"/>
              </a:rPr>
              <a:t>Uterine wall has 3 layers:</a:t>
            </a:r>
          </a:p>
          <a:p>
            <a:pPr algn="just">
              <a:buFont typeface="Wingdings" panose="05000000000000000000" pitchFamily="2" charset="2"/>
              <a:buChar char="q"/>
            </a:pPr>
            <a:r>
              <a:rPr lang="en-US" sz="2800" dirty="0" smtClean="0">
                <a:solidFill>
                  <a:srgbClr val="C00000"/>
                </a:solidFill>
                <a:latin typeface="Times New Roman" panose="02020603050405020304" pitchFamily="18" charset="0"/>
                <a:cs typeface="Times New Roman" panose="02020603050405020304" pitchFamily="18" charset="0"/>
              </a:rPr>
              <a:t>Endometrium</a:t>
            </a:r>
          </a:p>
          <a:p>
            <a:pPr algn="just">
              <a:buFont typeface="Wingdings" panose="05000000000000000000" pitchFamily="2" charset="2"/>
              <a:buChar char="q"/>
            </a:pPr>
            <a:r>
              <a:rPr lang="en-US" sz="2800" dirty="0" smtClean="0">
                <a:solidFill>
                  <a:srgbClr val="C00000"/>
                </a:solidFill>
                <a:latin typeface="Times New Roman" panose="02020603050405020304" pitchFamily="18" charset="0"/>
                <a:cs typeface="Times New Roman" panose="02020603050405020304" pitchFamily="18" charset="0"/>
              </a:rPr>
              <a:t>Myometrium                          </a:t>
            </a:r>
          </a:p>
          <a:p>
            <a:pPr algn="just">
              <a:buFont typeface="Wingdings" panose="05000000000000000000" pitchFamily="2" charset="2"/>
              <a:buChar char="q"/>
            </a:pPr>
            <a:r>
              <a:rPr lang="en-US" sz="2800" dirty="0" smtClean="0">
                <a:solidFill>
                  <a:srgbClr val="C00000"/>
                </a:solidFill>
                <a:latin typeface="Times New Roman" panose="02020603050405020304" pitchFamily="18" charset="0"/>
                <a:cs typeface="Times New Roman" panose="02020603050405020304" pitchFamily="18" charset="0"/>
              </a:rPr>
              <a:t>Serosa or </a:t>
            </a:r>
          </a:p>
          <a:p>
            <a:pPr algn="just">
              <a:buNone/>
            </a:pPr>
            <a:r>
              <a:rPr lang="en-US" sz="2800" dirty="0" smtClean="0">
                <a:solidFill>
                  <a:srgbClr val="C00000"/>
                </a:solidFill>
                <a:latin typeface="Times New Roman" panose="02020603050405020304" pitchFamily="18" charset="0"/>
                <a:cs typeface="Times New Roman" panose="02020603050405020304" pitchFamily="18" charset="0"/>
              </a:rPr>
              <a:t>adventitia</a:t>
            </a:r>
          </a:p>
          <a:p>
            <a:pPr>
              <a:buNone/>
            </a:pPr>
            <a:endParaRPr lang="en-GB" sz="2800" dirty="0"/>
          </a:p>
        </p:txBody>
      </p:sp>
      <p:pic>
        <p:nvPicPr>
          <p:cNvPr id="6" name="Picture 5" descr="24-11a_IntFmlRprOrgs_1"/>
          <p:cNvPicPr>
            <a:picLocks noChangeAspect="1" noChangeArrowheads="1"/>
          </p:cNvPicPr>
          <p:nvPr/>
        </p:nvPicPr>
        <p:blipFill>
          <a:blip r:embed="rId2"/>
          <a:srcRect l="2727" t="20000" r="2727" b="11765"/>
          <a:stretch>
            <a:fillRect/>
          </a:stretch>
        </p:blipFill>
        <p:spPr bwMode="auto">
          <a:xfrm>
            <a:off x="2590800" y="2362200"/>
            <a:ext cx="6553200" cy="4495800"/>
          </a:xfrm>
          <a:prstGeom prst="rect">
            <a:avLst/>
          </a:prstGeom>
          <a:noFill/>
          <a:ln w="9525">
            <a:noFill/>
            <a:miter lim="800000"/>
            <a:headEnd/>
            <a:tailEnd/>
          </a:ln>
        </p:spPr>
      </p:pic>
    </p:spTree>
    <p:extLst>
      <p:ext uri="{BB962C8B-B14F-4D97-AF65-F5344CB8AC3E}">
        <p14:creationId xmlns:p14="http://schemas.microsoft.com/office/powerpoint/2010/main" val="2329298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
          </a:xfrm>
        </p:spPr>
        <p:txBody>
          <a:bodyPr>
            <a:normAutofit fontScale="90000"/>
          </a:bodyPr>
          <a:lstStyle/>
          <a:p>
            <a:endParaRPr lang="en-GB" dirty="0"/>
          </a:p>
        </p:txBody>
      </p:sp>
      <p:sp>
        <p:nvSpPr>
          <p:cNvPr id="3" name="Content Placeholder 2"/>
          <p:cNvSpPr>
            <a:spLocks noGrp="1"/>
          </p:cNvSpPr>
          <p:nvPr>
            <p:ph idx="1"/>
          </p:nvPr>
        </p:nvSpPr>
        <p:spPr>
          <a:xfrm>
            <a:off x="228600" y="304800"/>
            <a:ext cx="8763000" cy="6324600"/>
          </a:xfrm>
        </p:spPr>
        <p:txBody>
          <a:bodyPr/>
          <a:lstStyle/>
          <a:p>
            <a:pPr>
              <a:buFont typeface="Wingdings" panose="05000000000000000000" pitchFamily="2" charset="2"/>
              <a:buChar char="q"/>
            </a:pPr>
            <a:r>
              <a:rPr lang="en-US" b="1" dirty="0" smtClean="0">
                <a:solidFill>
                  <a:srgbClr val="C00000"/>
                </a:solidFill>
                <a:latin typeface="Times New Roman" panose="02020603050405020304" pitchFamily="18" charset="0"/>
                <a:cs typeface="Times New Roman" panose="02020603050405020304" pitchFamily="18" charset="0"/>
              </a:rPr>
              <a:t>Endometrium</a:t>
            </a:r>
          </a:p>
          <a:p>
            <a:pPr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composed of simple columnar epithelium invaginated in to simple tubular glands, ciliated columnar cells and secretory columnar cells.</a:t>
            </a:r>
          </a:p>
          <a:p>
            <a:pPr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lamina propria composed of highly cellular connective tissue and vessels.</a:t>
            </a:r>
          </a:p>
          <a:p>
            <a:pPr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two zones in Endometrium:</a:t>
            </a:r>
          </a:p>
          <a:p>
            <a:pPr algn="just">
              <a:buFont typeface="Wingdings" panose="05000000000000000000" pitchFamily="2" charset="2"/>
              <a:buChar char="v"/>
            </a:pPr>
            <a:r>
              <a:rPr lang="en-US" sz="2800" dirty="0" smtClean="0">
                <a:solidFill>
                  <a:srgbClr val="00B050"/>
                </a:solidFill>
                <a:latin typeface="Times New Roman" panose="02020603050405020304" pitchFamily="18" charset="0"/>
                <a:cs typeface="Times New Roman" panose="02020603050405020304" pitchFamily="18" charset="0"/>
              </a:rPr>
              <a:t>Functional layer</a:t>
            </a:r>
          </a:p>
          <a:p>
            <a:pPr algn="just"/>
            <a:r>
              <a:rPr lang="en-US" sz="2800" dirty="0" smtClean="0">
                <a:latin typeface="Times New Roman" panose="02020603050405020304" pitchFamily="18" charset="0"/>
                <a:cs typeface="Times New Roman" panose="02020603050405020304" pitchFamily="18" charset="0"/>
              </a:rPr>
              <a:t>a thick superficial layer that is sloughed off during menstruation.</a:t>
            </a:r>
          </a:p>
          <a:p>
            <a:pPr algn="just"/>
            <a:r>
              <a:rPr lang="en-US" sz="2800" dirty="0" smtClean="0">
                <a:latin typeface="Times New Roman" panose="02020603050405020304" pitchFamily="18" charset="0"/>
                <a:cs typeface="Times New Roman" panose="02020603050405020304" pitchFamily="18" charset="0"/>
              </a:rPr>
              <a:t>Replaced during each menstrual cycle.</a:t>
            </a:r>
          </a:p>
          <a:p>
            <a:pPr algn="just"/>
            <a:r>
              <a:rPr lang="en-US" sz="2800" dirty="0" smtClean="0">
                <a:latin typeface="Times New Roman" panose="02020603050405020304" pitchFamily="18" charset="0"/>
                <a:cs typeface="Times New Roman" panose="02020603050405020304" pitchFamily="18" charset="0"/>
              </a:rPr>
              <a:t>Is vascular zed by numerous coiled arteries.</a:t>
            </a:r>
          </a:p>
          <a:p>
            <a:pPr algn="just">
              <a:buNone/>
            </a:pPr>
            <a:endParaRPr lang="en-US" sz="2800" dirty="0" smtClean="0">
              <a:latin typeface="Times New Roman" panose="02020603050405020304" pitchFamily="18" charset="0"/>
              <a:cs typeface="Times New Roman" panose="02020603050405020304" pitchFamily="18" charset="0"/>
            </a:endParaRPr>
          </a:p>
          <a:p>
            <a:pPr algn="just">
              <a:buNone/>
            </a:pPr>
            <a:endParaRPr lang="en-GB" sz="2800" dirty="0"/>
          </a:p>
        </p:txBody>
      </p:sp>
    </p:spTree>
    <p:extLst>
      <p:ext uri="{BB962C8B-B14F-4D97-AF65-F5344CB8AC3E}">
        <p14:creationId xmlns:p14="http://schemas.microsoft.com/office/powerpoint/2010/main" val="852692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GB" dirty="0"/>
          </a:p>
        </p:txBody>
      </p:sp>
      <p:sp>
        <p:nvSpPr>
          <p:cNvPr id="3" name="Content Placeholder 2"/>
          <p:cNvSpPr>
            <a:spLocks noGrp="1"/>
          </p:cNvSpPr>
          <p:nvPr>
            <p:ph idx="1"/>
          </p:nvPr>
        </p:nvSpPr>
        <p:spPr>
          <a:xfrm>
            <a:off x="152400" y="228600"/>
            <a:ext cx="8763000" cy="6400800"/>
          </a:xfrm>
        </p:spPr>
        <p:txBody>
          <a:bodyPr>
            <a:normAutofit fontScale="92500" lnSpcReduction="20000"/>
          </a:bodyPr>
          <a:lstStyle/>
          <a:p>
            <a:pPr>
              <a:buFont typeface="Wingdings" panose="05000000000000000000" pitchFamily="2" charset="2"/>
              <a:buChar char="v"/>
            </a:pPr>
            <a:r>
              <a:rPr lang="en-US" dirty="0" smtClean="0">
                <a:solidFill>
                  <a:srgbClr val="00B050"/>
                </a:solidFill>
                <a:latin typeface="Times New Roman" panose="02020603050405020304" pitchFamily="18" charset="0"/>
                <a:cs typeface="Times New Roman" panose="02020603050405020304" pitchFamily="18" charset="0"/>
              </a:rPr>
              <a:t>Basal layer</a:t>
            </a:r>
          </a:p>
          <a:p>
            <a:pPr algn="just"/>
            <a:r>
              <a:rPr lang="en-US" sz="3000" dirty="0" smtClean="0">
                <a:latin typeface="Times New Roman" panose="02020603050405020304" pitchFamily="18" charset="0"/>
                <a:cs typeface="Times New Roman" panose="02020603050405020304" pitchFamily="18" charset="0"/>
              </a:rPr>
              <a:t>A deeper layer, narrow whose glands and connective tissue elements retained after menstruation.</a:t>
            </a:r>
          </a:p>
          <a:p>
            <a:pPr algn="just"/>
            <a:r>
              <a:rPr lang="en-US" sz="3000" dirty="0" smtClean="0">
                <a:latin typeface="Times New Roman" panose="02020603050405020304" pitchFamily="18" charset="0"/>
                <a:cs typeface="Times New Roman" panose="02020603050405020304" pitchFamily="18" charset="0"/>
              </a:rPr>
              <a:t>Gland cells give rise to new epithelium. </a:t>
            </a:r>
          </a:p>
          <a:p>
            <a:pPr algn="just">
              <a:buNone/>
            </a:pPr>
            <a:endParaRPr lang="en-US" sz="30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3000" b="1" dirty="0" smtClean="0">
                <a:solidFill>
                  <a:srgbClr val="C00000"/>
                </a:solidFill>
                <a:latin typeface="Times New Roman" panose="02020603050405020304" pitchFamily="18" charset="0"/>
                <a:cs typeface="Times New Roman" panose="02020603050405020304" pitchFamily="18" charset="0"/>
              </a:rPr>
              <a:t>Myometrium</a:t>
            </a:r>
          </a:p>
          <a:p>
            <a:pPr algn="just">
              <a:buFont typeface="Wingdings" panose="05000000000000000000" pitchFamily="2" charset="2"/>
              <a:buChar char="Ø"/>
            </a:pPr>
            <a:r>
              <a:rPr lang="ar-IQ" sz="3000" dirty="0">
                <a:latin typeface="Times New Roman" panose="02020603050405020304" pitchFamily="18" charset="0"/>
                <a:cs typeface="Times New Roman" panose="02020603050405020304" pitchFamily="18" charset="0"/>
              </a:rPr>
              <a:t>T</a:t>
            </a:r>
            <a:r>
              <a:rPr lang="en-US" sz="3000" dirty="0" smtClean="0">
                <a:latin typeface="Times New Roman" panose="02020603050405020304" pitchFamily="18" charset="0"/>
                <a:cs typeface="Times New Roman" panose="02020603050405020304" pitchFamily="18" charset="0"/>
              </a:rPr>
              <a:t>hickest muscular layer wall of the uterus.</a:t>
            </a:r>
          </a:p>
          <a:p>
            <a:pPr algn="just">
              <a:buFont typeface="Wingdings" panose="05000000000000000000" pitchFamily="2" charset="2"/>
              <a:buChar char="Ø"/>
            </a:pPr>
            <a:r>
              <a:rPr lang="ar-IQ" sz="3000" dirty="0">
                <a:latin typeface="Times New Roman" panose="02020603050405020304" pitchFamily="18" charset="0"/>
                <a:cs typeface="Times New Roman" panose="02020603050405020304" pitchFamily="18" charset="0"/>
              </a:rPr>
              <a:t>C</a:t>
            </a:r>
            <a:r>
              <a:rPr lang="en-US" sz="3000" dirty="0" smtClean="0">
                <a:latin typeface="Times New Roman" panose="02020603050405020304" pitchFamily="18" charset="0"/>
                <a:cs typeface="Times New Roman" panose="02020603050405020304" pitchFamily="18" charset="0"/>
              </a:rPr>
              <a:t>omposed of three layers of smooth muscle separated by connective tissue.</a:t>
            </a:r>
          </a:p>
          <a:p>
            <a:pPr algn="just">
              <a:buFont typeface="Wingdings" panose="05000000000000000000" pitchFamily="2" charset="2"/>
              <a:buChar char="Ø"/>
            </a:pPr>
            <a:r>
              <a:rPr lang="ar-IQ" sz="3000" dirty="0">
                <a:latin typeface="Times New Roman" panose="02020603050405020304" pitchFamily="18" charset="0"/>
                <a:cs typeface="Times New Roman" panose="02020603050405020304" pitchFamily="18" charset="0"/>
              </a:rPr>
              <a:t>I</a:t>
            </a:r>
            <a:r>
              <a:rPr lang="en-US" sz="3000" dirty="0" smtClean="0">
                <a:latin typeface="Times New Roman" panose="02020603050405020304" pitchFamily="18" charset="0"/>
                <a:cs typeface="Times New Roman" panose="02020603050405020304" pitchFamily="18" charset="0"/>
              </a:rPr>
              <a:t>nner and outer layers are mostly longitudinal in orientation.</a:t>
            </a:r>
          </a:p>
          <a:p>
            <a:pPr algn="just">
              <a:buFont typeface="Wingdings" panose="05000000000000000000" pitchFamily="2" charset="2"/>
              <a:buChar char="Ø"/>
            </a:pPr>
            <a:r>
              <a:rPr lang="ar-IQ" sz="3000" dirty="0">
                <a:latin typeface="Times New Roman" panose="02020603050405020304" pitchFamily="18" charset="0"/>
                <a:cs typeface="Times New Roman" panose="02020603050405020304" pitchFamily="18" charset="0"/>
              </a:rPr>
              <a:t>M</a:t>
            </a:r>
            <a:r>
              <a:rPr lang="en-US" sz="3000" dirty="0" smtClean="0">
                <a:latin typeface="Times New Roman" panose="02020603050405020304" pitchFamily="18" charset="0"/>
                <a:cs typeface="Times New Roman" panose="02020603050405020304" pitchFamily="18" charset="0"/>
              </a:rPr>
              <a:t>iddle layers are more circular, thickens in pregnancy with more smooth muscle cells and increased collagen.</a:t>
            </a:r>
          </a:p>
          <a:p>
            <a:pPr algn="just">
              <a:buFont typeface="Wingdings" panose="05000000000000000000" pitchFamily="2" charset="2"/>
              <a:buChar char="Ø"/>
            </a:pPr>
            <a:r>
              <a:rPr lang="ar-IQ" sz="3000" dirty="0">
                <a:latin typeface="Times New Roman" panose="02020603050405020304" pitchFamily="18" charset="0"/>
                <a:cs typeface="Times New Roman" panose="02020603050405020304" pitchFamily="18" charset="0"/>
              </a:rPr>
              <a:t>T</a:t>
            </a:r>
            <a:r>
              <a:rPr lang="en-US" sz="3000" dirty="0" smtClean="0">
                <a:latin typeface="Times New Roman" panose="02020603050405020304" pitchFamily="18" charset="0"/>
                <a:cs typeface="Times New Roman" panose="02020603050405020304" pitchFamily="18" charset="0"/>
              </a:rPr>
              <a:t>he size and number of the myometrial muscle cell related to estrogen level. </a:t>
            </a:r>
            <a:endParaRPr lang="en-GB"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250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19"/>
          </a:xfrm>
        </p:spPr>
        <p:txBody>
          <a:bodyPr>
            <a:normAutofit fontScale="90000"/>
          </a:bodyPr>
          <a:lstStyle/>
          <a:p>
            <a:endParaRPr lang="en-GB" dirty="0"/>
          </a:p>
        </p:txBody>
      </p:sp>
      <p:sp>
        <p:nvSpPr>
          <p:cNvPr id="3" name="Content Placeholder 2"/>
          <p:cNvSpPr>
            <a:spLocks noGrp="1"/>
          </p:cNvSpPr>
          <p:nvPr>
            <p:ph idx="1"/>
          </p:nvPr>
        </p:nvSpPr>
        <p:spPr>
          <a:xfrm>
            <a:off x="152400" y="457200"/>
            <a:ext cx="8763000" cy="6096000"/>
          </a:xfrm>
        </p:spPr>
        <p:txBody>
          <a:bodyPr/>
          <a:lstStyle/>
          <a:p>
            <a:pPr>
              <a:buFont typeface="Wingdings" panose="05000000000000000000" pitchFamily="2" charset="2"/>
              <a:buChar char="q"/>
            </a:pPr>
            <a:r>
              <a:rPr lang="en-US" b="1" dirty="0" smtClean="0">
                <a:solidFill>
                  <a:srgbClr val="C00000"/>
                </a:solidFill>
                <a:latin typeface="Times New Roman" panose="02020603050405020304" pitchFamily="18" charset="0"/>
                <a:cs typeface="Times New Roman" panose="02020603050405020304" pitchFamily="18" charset="0"/>
              </a:rPr>
              <a:t>Serosa or Adventitia</a:t>
            </a:r>
          </a:p>
          <a:p>
            <a:pPr algn="just">
              <a:buFont typeface="Wingdings" panose="05000000000000000000" pitchFamily="2" charset="2"/>
              <a:buChar char="Ø"/>
            </a:pPr>
            <a:r>
              <a:rPr lang="ar-IQ" sz="2800" dirty="0">
                <a:latin typeface="Times New Roman" panose="02020603050405020304" pitchFamily="18" charset="0"/>
                <a:cs typeface="Times New Roman" panose="02020603050405020304" pitchFamily="18" charset="0"/>
              </a:rPr>
              <a:t>M</a:t>
            </a:r>
            <a:r>
              <a:rPr lang="en-US" sz="2800" dirty="0" err="1" smtClean="0">
                <a:latin typeface="Times New Roman" panose="02020603050405020304" pitchFamily="18" charset="0"/>
                <a:cs typeface="Times New Roman" panose="02020603050405020304" pitchFamily="18" charset="0"/>
              </a:rPr>
              <a:t>uch</a:t>
            </a:r>
            <a:r>
              <a:rPr lang="en-US" sz="2800" dirty="0" smtClean="0">
                <a:latin typeface="Times New Roman" panose="02020603050405020304" pitchFamily="18" charset="0"/>
                <a:cs typeface="Times New Roman" panose="02020603050405020304" pitchFamily="18" charset="0"/>
              </a:rPr>
              <a:t> of its anterior portion is covered by adventitia consist of connective tissue without an epithelial covering.</a:t>
            </a:r>
          </a:p>
          <a:p>
            <a:pPr marL="0" indent="0" algn="just">
              <a:buNone/>
            </a:pPr>
            <a:endParaRPr lang="ar-IQ"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ar-IQ" sz="2800" dirty="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he fundus and posterior portion of the body are covered by a serosa, composed of a layer of squamous mesothelium cells resting on areolar connective tissue.</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2282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pPr algn="l"/>
            <a:r>
              <a:rPr lang="en-US" sz="3200" b="1" dirty="0" smtClean="0">
                <a:solidFill>
                  <a:srgbClr val="FF0000"/>
                </a:solidFill>
                <a:latin typeface="Times New Roman" panose="02020603050405020304" pitchFamily="18" charset="0"/>
                <a:cs typeface="Times New Roman" panose="02020603050405020304" pitchFamily="18" charset="0"/>
              </a:rPr>
              <a:t>Uterine cervix</a:t>
            </a:r>
            <a:endParaRPr lang="en-GB"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609600"/>
            <a:ext cx="8763000" cy="6019800"/>
          </a:xfrm>
        </p:spPr>
        <p:txBody>
          <a:bodyPr>
            <a:normAutofit fontScale="92500" lnSpcReduction="20000"/>
          </a:bodyPr>
          <a:lstStyle/>
          <a:p>
            <a:pPr algn="just">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L</a:t>
            </a:r>
            <a:r>
              <a:rPr lang="en-US" sz="3000" dirty="0" smtClean="0">
                <a:latin typeface="Times New Roman" panose="02020603050405020304" pitchFamily="18" charset="0"/>
                <a:cs typeface="Times New Roman" panose="02020603050405020304" pitchFamily="18" charset="0"/>
              </a:rPr>
              <a:t>ower part of uterus.</a:t>
            </a:r>
          </a:p>
          <a:p>
            <a:pPr algn="just">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L</a:t>
            </a:r>
            <a:r>
              <a:rPr lang="en-US" sz="3000" dirty="0" smtClean="0">
                <a:latin typeface="Times New Roman" panose="02020603050405020304" pitchFamily="18" charset="0"/>
                <a:cs typeface="Times New Roman" panose="02020603050405020304" pitchFamily="18" charset="0"/>
              </a:rPr>
              <a:t>ined by mucous secretion simple columnar epithelium.</a:t>
            </a:r>
          </a:p>
          <a:p>
            <a:pPr algn="just">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S</a:t>
            </a:r>
            <a:r>
              <a:rPr lang="en-US" sz="3000" dirty="0" smtClean="0">
                <a:latin typeface="Times New Roman" panose="02020603050405020304" pitchFamily="18" charset="0"/>
                <a:cs typeface="Times New Roman" panose="02020603050405020304" pitchFamily="18" charset="0"/>
              </a:rPr>
              <a:t>ome smooth muscle and much connective tissue in lamina propria.</a:t>
            </a:r>
          </a:p>
          <a:p>
            <a:pPr algn="just">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P</a:t>
            </a:r>
            <a:r>
              <a:rPr lang="en-US" sz="3000" dirty="0" smtClean="0">
                <a:latin typeface="Times New Roman" panose="02020603050405020304" pitchFamily="18" charset="0"/>
                <a:cs typeface="Times New Roman" panose="02020603050405020304" pitchFamily="18" charset="0"/>
              </a:rPr>
              <a:t>art of cervix in upper vagina has stratified squamous no keratinized epithelium.</a:t>
            </a:r>
          </a:p>
          <a:p>
            <a:pPr algn="just">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C</a:t>
            </a:r>
            <a:r>
              <a:rPr lang="en-US" sz="3000" dirty="0" smtClean="0">
                <a:latin typeface="Times New Roman" panose="02020603050405020304" pitchFamily="18" charset="0"/>
                <a:cs typeface="Times New Roman" panose="02020603050405020304" pitchFamily="18" charset="0"/>
              </a:rPr>
              <a:t>ervical mucosa has mucous glands.</a:t>
            </a:r>
          </a:p>
          <a:p>
            <a:pPr algn="just">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L</a:t>
            </a:r>
            <a:r>
              <a:rPr lang="en-US" sz="3000" dirty="0" smtClean="0">
                <a:latin typeface="Times New Roman" panose="02020603050405020304" pitchFamily="18" charset="0"/>
                <a:cs typeface="Times New Roman" panose="02020603050405020304" pitchFamily="18" charset="0"/>
              </a:rPr>
              <a:t>ess branching no coiled artery, thicker Endometrium and thinner Myometrium.</a:t>
            </a:r>
          </a:p>
          <a:p>
            <a:pPr algn="just">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C</a:t>
            </a:r>
            <a:r>
              <a:rPr lang="en-US" sz="3000" dirty="0" smtClean="0">
                <a:latin typeface="Times New Roman" panose="02020603050405020304" pitchFamily="18" charset="0"/>
                <a:cs typeface="Times New Roman" panose="02020603050405020304" pitchFamily="18" charset="0"/>
              </a:rPr>
              <a:t>ervical mucosa remains intact during menstrual cycle.</a:t>
            </a:r>
          </a:p>
          <a:p>
            <a:pPr algn="just">
              <a:buFont typeface="Wingdings" panose="05000000000000000000" pitchFamily="2" charset="2"/>
              <a:buChar char="Ø"/>
            </a:pPr>
            <a:r>
              <a:rPr lang="en-US" sz="3000" dirty="0" smtClean="0">
                <a:latin typeface="Times New Roman" panose="02020603050405020304" pitchFamily="18" charset="0"/>
                <a:cs typeface="Times New Roman" panose="02020603050405020304" pitchFamily="18" charset="0"/>
              </a:rPr>
              <a:t>Cervical gland secretions vary during menstrual cycle.</a:t>
            </a:r>
          </a:p>
          <a:p>
            <a:pPr algn="just">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A</a:t>
            </a:r>
            <a:r>
              <a:rPr lang="en-US" sz="3000" dirty="0" smtClean="0">
                <a:latin typeface="Times New Roman" panose="02020603050405020304" pitchFamily="18" charset="0"/>
                <a:cs typeface="Times New Roman" panose="02020603050405020304" pitchFamily="18" charset="0"/>
              </a:rPr>
              <a:t>t ovulation mucous is watery so sperm can penetrate easily, in luteal phase or pregnancy mucous more viscous to block sperm or microbes.</a:t>
            </a:r>
          </a:p>
          <a:p>
            <a:pPr algn="just">
              <a:buNone/>
            </a:pPr>
            <a:endParaRPr lang="en-US" sz="2800" dirty="0" smtClean="0"/>
          </a:p>
          <a:p>
            <a:pPr algn="just">
              <a:buNone/>
            </a:pPr>
            <a:endParaRPr lang="en-GB" sz="2800" dirty="0"/>
          </a:p>
        </p:txBody>
      </p:sp>
    </p:spTree>
    <p:extLst>
      <p:ext uri="{BB962C8B-B14F-4D97-AF65-F5344CB8AC3E}">
        <p14:creationId xmlns:p14="http://schemas.microsoft.com/office/powerpoint/2010/main" val="2646535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76199"/>
          </a:xfrm>
        </p:spPr>
        <p:txBody>
          <a:bodyPr>
            <a:normAutofit fontScale="90000"/>
          </a:bodyPr>
          <a:lstStyle/>
          <a:p>
            <a:endParaRPr lang="en-US" dirty="0"/>
          </a:p>
        </p:txBody>
      </p:sp>
      <p:sp>
        <p:nvSpPr>
          <p:cNvPr id="3" name="Subtitle 2"/>
          <p:cNvSpPr>
            <a:spLocks noGrp="1"/>
          </p:cNvSpPr>
          <p:nvPr>
            <p:ph type="subTitle" idx="1"/>
          </p:nvPr>
        </p:nvSpPr>
        <p:spPr>
          <a:xfrm>
            <a:off x="152400" y="228600"/>
            <a:ext cx="8763000" cy="6477000"/>
          </a:xfrm>
        </p:spPr>
        <p:txBody>
          <a:bodyPr>
            <a:normAutofit fontScale="92500" lnSpcReduction="10000"/>
          </a:bodyPr>
          <a:lstStyle/>
          <a:p>
            <a:pPr algn="just"/>
            <a:r>
              <a:rPr lang="ar-IQ" sz="3500" dirty="0" smtClean="0">
                <a:solidFill>
                  <a:srgbClr val="FF0000"/>
                </a:solidFill>
                <a:latin typeface="Times New Roman" panose="02020603050405020304" pitchFamily="18" charset="0"/>
                <a:cs typeface="Times New Roman" panose="02020603050405020304" pitchFamily="18" charset="0"/>
              </a:rPr>
              <a:t>Corpus  Leteum</a:t>
            </a:r>
          </a:p>
          <a:p>
            <a:pPr marL="457200" indent="-457200" algn="just">
              <a:buFont typeface="Wingdings" panose="05000000000000000000" pitchFamily="2" charset="2"/>
              <a:buChar char="Ø"/>
            </a:pPr>
            <a:r>
              <a:rPr lang="en-US" sz="2800" dirty="0" smtClean="0">
                <a:solidFill>
                  <a:schemeClr val="tx1"/>
                </a:solidFill>
                <a:latin typeface="Times New Roman" panose="02020603050405020304" pitchFamily="18" charset="0"/>
                <a:cs typeface="Times New Roman" panose="02020603050405020304" pitchFamily="18" charset="0"/>
              </a:rPr>
              <a:t>After </a:t>
            </a:r>
            <a:r>
              <a:rPr lang="en-US" sz="2800" dirty="0">
                <a:solidFill>
                  <a:schemeClr val="tx1"/>
                </a:solidFill>
                <a:latin typeface="Times New Roman" panose="02020603050405020304" pitchFamily="18" charset="0"/>
                <a:cs typeface="Times New Roman" panose="02020603050405020304" pitchFamily="18" charset="0"/>
              </a:rPr>
              <a:t>ovulation, the granulosa cells and the cells of the theca interna of the ovulated follicle reorganize to form a temporary endocrine gland called the corpus luteum, which becomes embedded within the cortical region, burst follicles wall collapses , becoming folded.</a:t>
            </a:r>
          </a:p>
          <a:p>
            <a:pPr marL="457200" indent="-457200" algn="just">
              <a:buFont typeface="Wingdings" panose="05000000000000000000" pitchFamily="2" charset="2"/>
              <a:buChar char="Ø"/>
            </a:pPr>
            <a:r>
              <a:rPr lang="en-US" sz="2800" dirty="0" smtClean="0">
                <a:solidFill>
                  <a:schemeClr val="tx1"/>
                </a:solidFill>
                <a:latin typeface="Times New Roman" panose="02020603050405020304" pitchFamily="18" charset="0"/>
                <a:cs typeface="Times New Roman" panose="02020603050405020304" pitchFamily="18" charset="0"/>
              </a:rPr>
              <a:t>Lining </a:t>
            </a:r>
            <a:r>
              <a:rPr lang="en-US" sz="2800" dirty="0">
                <a:solidFill>
                  <a:schemeClr val="tx1"/>
                </a:solidFill>
                <a:latin typeface="Times New Roman" panose="02020603050405020304" pitchFamily="18" charset="0"/>
                <a:cs typeface="Times New Roman" panose="02020603050405020304" pitchFamily="18" charset="0"/>
              </a:rPr>
              <a:t>granulosa cells become secretary granulosa lutein cell-the main component of the corpus luteum of menstruation (CLM), or of pregnancy (CLP);theca interna cells become secretary theca lutein  cells.</a:t>
            </a:r>
          </a:p>
          <a:p>
            <a:pPr marL="457200" indent="-457200" algn="just">
              <a:buFont typeface="Wingdings" panose="05000000000000000000" pitchFamily="2" charset="2"/>
              <a:buChar char="Ø"/>
            </a:pPr>
            <a:r>
              <a:rPr lang="en-US" sz="2800" dirty="0" smtClean="0">
                <a:solidFill>
                  <a:schemeClr val="tx1"/>
                </a:solidFill>
                <a:latin typeface="Times New Roman" panose="02020603050405020304" pitchFamily="18" charset="0"/>
                <a:cs typeface="Times New Roman" panose="02020603050405020304" pitchFamily="18" charset="0"/>
              </a:rPr>
              <a:t>Its </a:t>
            </a:r>
            <a:r>
              <a:rPr lang="en-US" sz="2800" dirty="0">
                <a:solidFill>
                  <a:schemeClr val="tx1"/>
                </a:solidFill>
                <a:latin typeface="Times New Roman" panose="02020603050405020304" pitchFamily="18" charset="0"/>
                <a:cs typeface="Times New Roman" panose="02020603050405020304" pitchFamily="18" charset="0"/>
              </a:rPr>
              <a:t>formation is stimulated by (LH), the life span of corpus luteum is finite lasting about 12 days during the average cycle.</a:t>
            </a:r>
          </a:p>
          <a:p>
            <a:pPr marL="457200" indent="-457200" algn="just">
              <a:buFont typeface="Wingdings" panose="05000000000000000000" pitchFamily="2" charset="2"/>
              <a:buChar char="Ø"/>
            </a:pPr>
            <a:r>
              <a:rPr lang="en-US" sz="2800" dirty="0" smtClean="0">
                <a:solidFill>
                  <a:schemeClr val="tx1"/>
                </a:solidFill>
                <a:latin typeface="Times New Roman" panose="02020603050405020304" pitchFamily="18" charset="0"/>
                <a:cs typeface="Times New Roman" panose="02020603050405020304" pitchFamily="18" charset="0"/>
              </a:rPr>
              <a:t>Secret </a:t>
            </a:r>
            <a:r>
              <a:rPr lang="en-US" sz="2800" dirty="0">
                <a:solidFill>
                  <a:schemeClr val="tx1"/>
                </a:solidFill>
                <a:latin typeface="Times New Roman" panose="02020603050405020304" pitchFamily="18" charset="0"/>
                <a:cs typeface="Times New Roman" panose="02020603050405020304" pitchFamily="18" charset="0"/>
              </a:rPr>
              <a:t>estrogen and progesterone, makes the uterine mucosa secretory; and inhibits menstruation and uterine muscle contraction, if implantation occurs. </a:t>
            </a:r>
          </a:p>
          <a:p>
            <a:pPr algn="l"/>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5036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
          </a:xfrm>
        </p:spPr>
        <p:txBody>
          <a:bodyPr>
            <a:normAutofit fontScale="90000"/>
          </a:bodyPr>
          <a:lstStyle/>
          <a:p>
            <a:endParaRPr lang="en-GB" dirty="0"/>
          </a:p>
        </p:txBody>
      </p:sp>
      <p:sp>
        <p:nvSpPr>
          <p:cNvPr id="3" name="Content Placeholder 2"/>
          <p:cNvSpPr>
            <a:spLocks noGrp="1"/>
          </p:cNvSpPr>
          <p:nvPr>
            <p:ph idx="1"/>
          </p:nvPr>
        </p:nvSpPr>
        <p:spPr>
          <a:xfrm>
            <a:off x="152400" y="0"/>
            <a:ext cx="8839200" cy="6858000"/>
          </a:xfrm>
        </p:spPr>
        <p:txBody>
          <a:bodyPr/>
          <a:lstStyle/>
          <a:p>
            <a:pPr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Late in pregnancy, or late in the menstrual cycle (if the shed oocyte Is not fertilized), the glandular lutein cells degenerate; the corpus luteum shrinks, and is replaced by a small pale mass of hyalinized CT- corpus albicans.</a:t>
            </a:r>
          </a:p>
          <a:p>
            <a:pPr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If pregnancy occurs, placental hormones maintain the corpus luteum, and it is known as the corpus luteum of pregnancy, this structure is functional for the first trimester of pregnancy.</a:t>
            </a:r>
          </a:p>
          <a:p>
            <a:pPr algn="ctr">
              <a:buNone/>
            </a:pPr>
            <a:endParaRPr lang="en-US" sz="2800" dirty="0" smtClean="0"/>
          </a:p>
          <a:p>
            <a:pPr algn="just">
              <a:buNone/>
            </a:pPr>
            <a:endParaRPr lang="en-US" sz="2800" dirty="0" smtClean="0"/>
          </a:p>
        </p:txBody>
      </p:sp>
      <p:pic>
        <p:nvPicPr>
          <p:cNvPr id="5" name="Picture 5" descr="FG24_12d"/>
          <p:cNvPicPr>
            <a:picLocks noChangeAspect="1" noChangeArrowheads="1"/>
          </p:cNvPicPr>
          <p:nvPr/>
        </p:nvPicPr>
        <p:blipFill>
          <a:blip r:embed="rId2"/>
          <a:srcRect l="8888" t="3702" r="4445" b="10426"/>
          <a:stretch>
            <a:fillRect/>
          </a:stretch>
        </p:blipFill>
        <p:spPr bwMode="auto">
          <a:xfrm>
            <a:off x="4419600" y="3733800"/>
            <a:ext cx="4572000" cy="3124200"/>
          </a:xfrm>
          <a:prstGeom prst="rect">
            <a:avLst/>
          </a:prstGeom>
          <a:noFill/>
        </p:spPr>
      </p:pic>
      <p:pic>
        <p:nvPicPr>
          <p:cNvPr id="7" name="Picture 5" descr="24-13_OvarianCycle_1"/>
          <p:cNvPicPr>
            <a:picLocks noChangeAspect="1" noChangeArrowheads="1"/>
          </p:cNvPicPr>
          <p:nvPr/>
        </p:nvPicPr>
        <p:blipFill>
          <a:blip r:embed="rId3"/>
          <a:srcRect l="19090" t="28235" r="17273" b="22353"/>
          <a:stretch>
            <a:fillRect/>
          </a:stretch>
        </p:blipFill>
        <p:spPr bwMode="auto">
          <a:xfrm>
            <a:off x="152400" y="4038600"/>
            <a:ext cx="4267200" cy="2819400"/>
          </a:xfrm>
          <a:prstGeom prst="rect">
            <a:avLst/>
          </a:prstGeom>
          <a:noFill/>
        </p:spPr>
      </p:pic>
    </p:spTree>
    <p:extLst>
      <p:ext uri="{BB962C8B-B14F-4D97-AF65-F5344CB8AC3E}">
        <p14:creationId xmlns:p14="http://schemas.microsoft.com/office/powerpoint/2010/main" val="3458715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19"/>
          </a:xfrm>
        </p:spPr>
        <p:txBody>
          <a:bodyPr>
            <a:normAutofit fontScale="90000"/>
          </a:bodyPr>
          <a:lstStyle/>
          <a:p>
            <a:endParaRPr lang="en-US" dirty="0"/>
          </a:p>
        </p:txBody>
      </p:sp>
      <p:sp>
        <p:nvSpPr>
          <p:cNvPr id="3" name="Content Placeholder 2"/>
          <p:cNvSpPr>
            <a:spLocks noGrp="1"/>
          </p:cNvSpPr>
          <p:nvPr>
            <p:ph idx="1"/>
          </p:nvPr>
        </p:nvSpPr>
        <p:spPr>
          <a:xfrm>
            <a:off x="152400" y="152400"/>
            <a:ext cx="8839200" cy="6553200"/>
          </a:xfrm>
        </p:spPr>
        <p:txBody>
          <a:bodyPr>
            <a:normAutofit lnSpcReduction="10000"/>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Uterine </a:t>
            </a:r>
            <a:r>
              <a:rPr lang="en-US" b="1" dirty="0" smtClean="0">
                <a:solidFill>
                  <a:srgbClr val="FF0000"/>
                </a:solidFill>
                <a:latin typeface="Times New Roman" panose="02020603050405020304" pitchFamily="18" charset="0"/>
                <a:cs typeface="Times New Roman" panose="02020603050405020304" pitchFamily="18" charset="0"/>
              </a:rPr>
              <a:t>tube</a:t>
            </a:r>
            <a:r>
              <a:rPr lang="ar-IQ" b="1" dirty="0" smtClean="0">
                <a:solidFill>
                  <a:srgbClr val="FF0000"/>
                </a:solidFill>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a:t>
            </a:r>
            <a:r>
              <a:rPr lang="en-US" b="1" dirty="0">
                <a:solidFill>
                  <a:srgbClr val="FF0000"/>
                </a:solidFill>
                <a:latin typeface="Times New Roman" panose="02020603050405020304" pitchFamily="18" charset="0"/>
                <a:cs typeface="Times New Roman" panose="02020603050405020304" pitchFamily="18" charset="0"/>
              </a:rPr>
              <a:t>oviducts)</a:t>
            </a:r>
            <a:endParaRPr lang="ar-IQ" dirty="0" smtClean="0">
              <a:solidFill>
                <a:srgbClr val="FF0000"/>
              </a:solidFill>
              <a:latin typeface="Times New Roman" panose="02020603050405020304" pitchFamily="18" charset="0"/>
              <a:cs typeface="Times New Roman" panose="02020603050405020304" pitchFamily="18" charset="0"/>
            </a:endParaRPr>
          </a:p>
          <a:p>
            <a:pPr algn="just">
              <a:buNone/>
            </a:pPr>
            <a:r>
              <a:rPr lang="en-US" sz="2800" dirty="0">
                <a:latin typeface="Times New Roman" panose="02020603050405020304" pitchFamily="18" charset="0"/>
                <a:cs typeface="Times New Roman" panose="02020603050405020304" pitchFamily="18" charset="0"/>
              </a:rPr>
              <a:t>Are paired ducts that catch the ovulated secondary oocyte, nourish both the oocyte and sperm, provide the microenvironment for </a:t>
            </a:r>
            <a:r>
              <a:rPr lang="en-US" sz="2800" dirty="0" smtClean="0">
                <a:latin typeface="Times New Roman" panose="02020603050405020304" pitchFamily="18" charset="0"/>
                <a:cs typeface="Times New Roman" panose="02020603050405020304" pitchFamily="18" charset="0"/>
              </a:rPr>
              <a:t>fertilization, </a:t>
            </a:r>
            <a:r>
              <a:rPr lang="en-US" sz="2800" dirty="0">
                <a:latin typeface="Times New Roman" panose="02020603050405020304" pitchFamily="18" charset="0"/>
                <a:cs typeface="Times New Roman" panose="02020603050405020304" pitchFamily="18" charset="0"/>
              </a:rPr>
              <a:t>it has two ends, ovarian end and uterine end, and at this region the oviduct become narrow called Isthmus.</a:t>
            </a:r>
          </a:p>
          <a:p>
            <a:pPr algn="just">
              <a:buNone/>
            </a:pPr>
            <a:r>
              <a:rPr lang="en-US" sz="2800" dirty="0">
                <a:solidFill>
                  <a:srgbClr val="00B050"/>
                </a:solidFill>
                <a:latin typeface="Times New Roman" panose="02020603050405020304" pitchFamily="18" charset="0"/>
                <a:cs typeface="Times New Roman" panose="02020603050405020304" pitchFamily="18" charset="0"/>
              </a:rPr>
              <a:t>The oviducts are divided in to four anatomical regions:</a:t>
            </a:r>
          </a:p>
          <a:p>
            <a:pPr algn="just">
              <a:buNone/>
            </a:pPr>
            <a:r>
              <a:rPr lang="en-US" sz="2800" b="1" dirty="0">
                <a:latin typeface="Times New Roman" panose="02020603050405020304" pitchFamily="18" charset="0"/>
                <a:cs typeface="Times New Roman" panose="02020603050405020304" pitchFamily="18" charset="0"/>
              </a:rPr>
              <a:t>_</a:t>
            </a:r>
            <a:r>
              <a:rPr lang="en-US" sz="2800" dirty="0">
                <a:solidFill>
                  <a:srgbClr val="FFC000"/>
                </a:solidFill>
                <a:latin typeface="Times New Roman" panose="02020603050405020304" pitchFamily="18" charset="0"/>
                <a:cs typeface="Times New Roman" panose="02020603050405020304" pitchFamily="18" charset="0"/>
              </a:rPr>
              <a:t>Infundibulum</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open end is finger like projection called Fimbria, facing the ovulated site during ovulation.</a:t>
            </a:r>
          </a:p>
          <a:p>
            <a:pPr algn="just">
              <a:buNone/>
            </a:pPr>
            <a:r>
              <a:rPr lang="en-US" sz="2800" b="1" dirty="0">
                <a:latin typeface="Times New Roman" panose="02020603050405020304" pitchFamily="18" charset="0"/>
                <a:cs typeface="Times New Roman" panose="02020603050405020304" pitchFamily="18" charset="0"/>
              </a:rPr>
              <a:t>_</a:t>
            </a:r>
            <a:r>
              <a:rPr lang="en-US" sz="2800" dirty="0">
                <a:solidFill>
                  <a:srgbClr val="FFC000"/>
                </a:solidFill>
                <a:latin typeface="Times New Roman" panose="02020603050405020304" pitchFamily="18" charset="0"/>
                <a:cs typeface="Times New Roman" panose="02020603050405020304" pitchFamily="18" charset="0"/>
              </a:rPr>
              <a:t>Ampulla</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location of fertilization.</a:t>
            </a:r>
          </a:p>
          <a:p>
            <a:pPr algn="just">
              <a:buNone/>
            </a:pPr>
            <a:r>
              <a:rPr lang="en-US" sz="2800" b="1" dirty="0" smtClean="0">
                <a:latin typeface="Times New Roman" panose="02020603050405020304" pitchFamily="18" charset="0"/>
                <a:cs typeface="Times New Roman" panose="02020603050405020304" pitchFamily="18" charset="0"/>
              </a:rPr>
              <a:t>_</a:t>
            </a:r>
            <a:r>
              <a:rPr lang="en-US" sz="2800" b="1" dirty="0" smtClean="0">
                <a:solidFill>
                  <a:srgbClr val="FFC000"/>
                </a:solidFill>
                <a:latin typeface="Times New Roman" panose="02020603050405020304" pitchFamily="18" charset="0"/>
                <a:cs typeface="Times New Roman" panose="02020603050405020304" pitchFamily="18" charset="0"/>
              </a:rPr>
              <a:t>Isthmus  </a:t>
            </a:r>
            <a:r>
              <a:rPr lang="en-US" sz="2800" b="1" dirty="0" smtClean="0">
                <a:latin typeface="Times New Roman" panose="02020603050405020304" pitchFamily="18" charset="0"/>
                <a:cs typeface="Times New Roman" panose="02020603050405020304" pitchFamily="18" charset="0"/>
              </a:rPr>
              <a:t>     :</a:t>
            </a:r>
            <a:r>
              <a:rPr lang="ar-IQ" sz="2800" b="1"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narrow portion between the ampulla and uterus.</a:t>
            </a:r>
          </a:p>
          <a:p>
            <a:pPr algn="just">
              <a:buNone/>
            </a:pPr>
            <a:r>
              <a:rPr lang="en-US" sz="2800" b="1" dirty="0">
                <a:latin typeface="Times New Roman" panose="02020603050405020304" pitchFamily="18" charset="0"/>
                <a:cs typeface="Times New Roman" panose="02020603050405020304" pitchFamily="18" charset="0"/>
              </a:rPr>
              <a:t>_</a:t>
            </a:r>
            <a:r>
              <a:rPr lang="en-US" sz="2800" dirty="0">
                <a:solidFill>
                  <a:srgbClr val="FFC000"/>
                </a:solidFill>
                <a:latin typeface="Times New Roman" panose="02020603050405020304" pitchFamily="18" charset="0"/>
                <a:cs typeface="Times New Roman" panose="02020603050405020304" pitchFamily="18" charset="0"/>
              </a:rPr>
              <a:t>Intramural </a:t>
            </a:r>
            <a:r>
              <a:rPr lang="en-US" sz="2800" dirty="0" smtClean="0">
                <a:solidFill>
                  <a:srgbClr val="FFC000"/>
                </a:solidFill>
                <a:latin typeface="Times New Roman" panose="02020603050405020304" pitchFamily="18" charset="0"/>
                <a:cs typeface="Times New Roman" panose="02020603050405020304" pitchFamily="18" charset="0"/>
              </a:rPr>
              <a:t>region</a:t>
            </a:r>
            <a:r>
              <a:rPr lang="ar-IQ" sz="2800" dirty="0" smtClean="0">
                <a:solidFill>
                  <a:srgbClr val="FFC000"/>
                </a:solidFill>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pass through the uterine wall to open in to the lumen of the uterus.</a:t>
            </a:r>
            <a:r>
              <a:rPr lang="en-US" sz="2800" b="1" dirty="0">
                <a:latin typeface="Times New Roman" panose="02020603050405020304" pitchFamily="18" charset="0"/>
                <a:cs typeface="Times New Roman" panose="02020603050405020304" pitchFamily="18" charset="0"/>
              </a:rPr>
              <a:t>  </a:t>
            </a:r>
            <a:endParaRPr lang="en-GB" sz="2800" b="1"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1901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GB" dirty="0"/>
          </a:p>
        </p:txBody>
      </p:sp>
      <p:pic>
        <p:nvPicPr>
          <p:cNvPr id="4" name="Picture 6" descr="The fallopian tube stretches between the uterus and the ovary and is where the egg fertilized the egg. The fallopian tube nourishes and carries the fertilized egg to the uterus."/>
          <p:cNvPicPr>
            <a:picLocks noGrp="1" noChangeAspect="1" noChangeArrowheads="1"/>
          </p:cNvPicPr>
          <p:nvPr>
            <p:ph idx="1"/>
          </p:nvPr>
        </p:nvPicPr>
        <p:blipFill>
          <a:blip r:embed="rId2"/>
          <a:stretch>
            <a:fillRect/>
          </a:stretch>
        </p:blipFill>
        <p:spPr bwMode="auto">
          <a:xfrm>
            <a:off x="228600" y="228600"/>
            <a:ext cx="4191000" cy="6324600"/>
          </a:xfrm>
          <a:prstGeom prst="rect">
            <a:avLst/>
          </a:prstGeom>
          <a:noFill/>
        </p:spPr>
      </p:pic>
      <p:pic>
        <p:nvPicPr>
          <p:cNvPr id="8" name="Picture 4" descr="Ovulation comes from maturation of eggs in the ovaries and can be detected by ovulation pain, ovulation charts, or ovulation predictor kits."/>
          <p:cNvPicPr>
            <a:picLocks noChangeAspect="1" noChangeArrowheads="1"/>
          </p:cNvPicPr>
          <p:nvPr/>
        </p:nvPicPr>
        <p:blipFill>
          <a:blip r:embed="rId3"/>
          <a:srcRect/>
          <a:stretch>
            <a:fillRect/>
          </a:stretch>
        </p:blipFill>
        <p:spPr bwMode="auto">
          <a:xfrm>
            <a:off x="4572000" y="228600"/>
            <a:ext cx="4419600" cy="6324600"/>
          </a:xfrm>
          <a:prstGeom prst="rect">
            <a:avLst/>
          </a:prstGeom>
          <a:noFill/>
        </p:spPr>
      </p:pic>
    </p:spTree>
    <p:extLst>
      <p:ext uri="{BB962C8B-B14F-4D97-AF65-F5344CB8AC3E}">
        <p14:creationId xmlns:p14="http://schemas.microsoft.com/office/powerpoint/2010/main" val="2086765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5344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185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GB" dirty="0"/>
          </a:p>
        </p:txBody>
      </p:sp>
      <p:sp>
        <p:nvSpPr>
          <p:cNvPr id="3" name="Content Placeholder 2"/>
          <p:cNvSpPr>
            <a:spLocks noGrp="1"/>
          </p:cNvSpPr>
          <p:nvPr>
            <p:ph idx="1"/>
          </p:nvPr>
        </p:nvSpPr>
        <p:spPr>
          <a:xfrm>
            <a:off x="228600" y="228600"/>
            <a:ext cx="8686800" cy="6400800"/>
          </a:xfrm>
        </p:spPr>
        <p:txBody>
          <a:bodyPr>
            <a:normAutofit/>
          </a:bodyPr>
          <a:lstStyle/>
          <a:p>
            <a:pPr algn="just">
              <a:buNone/>
            </a:pPr>
            <a:r>
              <a:rPr lang="en-US" sz="2800" dirty="0" smtClean="0">
                <a:solidFill>
                  <a:srgbClr val="FF0000"/>
                </a:solidFill>
                <a:latin typeface="Times New Roman" panose="02020603050405020304" pitchFamily="18" charset="0"/>
                <a:cs typeface="Times New Roman" panose="02020603050405020304" pitchFamily="18" charset="0"/>
              </a:rPr>
              <a:t>Their walls of oviducts composed of :</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The wall of oviduct consist of a folded mucosa, has numerous branching, longitudinal folds that are most prominent in the ampulla, these mucosal folds become smaller in the segment of the tube closer to the uterus.</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The epithelium (simple columnar epithelium) contains two interspersed, functionally important cell types:</a:t>
            </a:r>
          </a:p>
          <a:p>
            <a:pPr algn="just">
              <a:buNone/>
            </a:pPr>
            <a:r>
              <a:rPr lang="en-US" sz="2800" dirty="0" smtClean="0">
                <a:latin typeface="Times New Roman" panose="02020603050405020304" pitchFamily="18" charset="0"/>
                <a:cs typeface="Times New Roman" panose="02020603050405020304" pitchFamily="18" charset="0"/>
              </a:rPr>
              <a:t>Ciliated cells and darker staining secretory cells, or peg cells, whose apical ends typically bulge into the lumen which produce glycoprotein's and nutritive and lubricating fluid covering the epithelium, the cilia beat toward the uterus, causing movement of the viscous liquid that covers the epithelial surface.</a:t>
            </a:r>
          </a:p>
        </p:txBody>
      </p:sp>
    </p:spTree>
    <p:extLst>
      <p:ext uri="{BB962C8B-B14F-4D97-AF65-F5344CB8AC3E}">
        <p14:creationId xmlns:p14="http://schemas.microsoft.com/office/powerpoint/2010/main" val="1644886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
          </a:xfrm>
        </p:spPr>
        <p:txBody>
          <a:bodyPr>
            <a:normAutofit fontScale="90000"/>
          </a:bodyPr>
          <a:lstStyle/>
          <a:p>
            <a:endParaRPr lang="en-GB" dirty="0"/>
          </a:p>
        </p:txBody>
      </p:sp>
      <p:sp>
        <p:nvSpPr>
          <p:cNvPr id="3" name="Content Placeholder 2"/>
          <p:cNvSpPr>
            <a:spLocks noGrp="1"/>
          </p:cNvSpPr>
          <p:nvPr>
            <p:ph idx="1"/>
          </p:nvPr>
        </p:nvSpPr>
        <p:spPr>
          <a:xfrm>
            <a:off x="228600" y="381000"/>
            <a:ext cx="8763000" cy="6324600"/>
          </a:xfrm>
        </p:spPr>
        <p:txBody>
          <a:bodyPr>
            <a:normAutofit/>
          </a:bodyPr>
          <a:lstStyle/>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A thick muscular is with somewhat interwoven </a:t>
            </a:r>
            <a:r>
              <a:rPr lang="en-US" sz="2800" dirty="0" smtClean="0">
                <a:latin typeface="Times New Roman" panose="02020603050405020304" pitchFamily="18" charset="0"/>
                <a:cs typeface="Times New Roman" panose="02020603050405020304" pitchFamily="18" charset="0"/>
              </a:rPr>
              <a:t>circular </a:t>
            </a:r>
            <a:r>
              <a:rPr lang="ar-IQ"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(or </a:t>
            </a:r>
            <a:r>
              <a:rPr lang="en-US" sz="2800" dirty="0">
                <a:latin typeface="Times New Roman" panose="02020603050405020304" pitchFamily="18" charset="0"/>
                <a:cs typeface="Times New Roman" panose="02020603050405020304" pitchFamily="18" charset="0"/>
              </a:rPr>
              <a:t>spiral) and longitudinal layers of smooth muscle, this</a:t>
            </a:r>
          </a:p>
          <a:p>
            <a:pPr algn="just">
              <a:buNone/>
            </a:pPr>
            <a:r>
              <a:rPr lang="ar-IQ" sz="2800" dirty="0" smtClean="0">
                <a:latin typeface="Times New Roman" panose="02020603050405020304" pitchFamily="18" charset="0"/>
                <a:cs typeface="Times New Roman" panose="02020603050405020304" pitchFamily="18" charset="0"/>
              </a:rPr>
              <a:t>  l</a:t>
            </a:r>
            <a:r>
              <a:rPr lang="en-US" sz="2800" dirty="0" smtClean="0">
                <a:latin typeface="Times New Roman" panose="02020603050405020304" pitchFamily="18" charset="0"/>
                <a:cs typeface="Times New Roman" panose="02020603050405020304" pitchFamily="18" charset="0"/>
              </a:rPr>
              <a:t>ayer contracts to move the embryo toward the uterus and</a:t>
            </a:r>
            <a:r>
              <a:rPr lang="ar-IQ"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its mucosa facilitate sperm and oocyte movement, and provides a nutritive and protective environment for fertilization and early embryonic development.</a:t>
            </a:r>
          </a:p>
          <a:p>
            <a:pPr algn="just">
              <a:buFont typeface="Wingdings" panose="05000000000000000000" pitchFamily="2" charset="2"/>
              <a:buChar char="§"/>
            </a:pPr>
            <a:endParaRPr lang="ar-IQ" sz="2800" dirty="0" smtClean="0"/>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The serosa composed of simple squamous epithelium, the loose c.t between the serosa and the muscular is contains many blood vessels and nerve fibers.</a:t>
            </a:r>
          </a:p>
          <a:p>
            <a:pPr algn="ctr">
              <a:buNone/>
            </a:pPr>
            <a:endParaRPr lang="en-US" sz="2800" dirty="0" smtClean="0">
              <a:latin typeface="Times New Roman" panose="02020603050405020304" pitchFamily="18" charset="0"/>
              <a:cs typeface="Times New Roman" panose="02020603050405020304" pitchFamily="18" charset="0"/>
            </a:endParaRPr>
          </a:p>
          <a:p>
            <a:pPr algn="ctr">
              <a:buNone/>
            </a:pPr>
            <a:endParaRPr lang="en-GB" sz="2800" dirty="0"/>
          </a:p>
        </p:txBody>
      </p:sp>
    </p:spTree>
    <p:extLst>
      <p:ext uri="{BB962C8B-B14F-4D97-AF65-F5344CB8AC3E}">
        <p14:creationId xmlns:p14="http://schemas.microsoft.com/office/powerpoint/2010/main" val="2220282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rrowheads="1"/>
          </p:cNvPicPr>
          <p:nvPr/>
        </p:nvPicPr>
        <p:blipFill>
          <a:blip r:embed="rId2"/>
          <a:srcRect l="9998" r="6999"/>
          <a:stretch>
            <a:fillRect/>
          </a:stretch>
        </p:blipFill>
        <p:spPr bwMode="auto">
          <a:xfrm>
            <a:off x="228600" y="457200"/>
            <a:ext cx="8686800" cy="6096000"/>
          </a:xfrm>
          <a:prstGeom prst="rect">
            <a:avLst/>
          </a:prstGeom>
          <a:noFill/>
          <a:ln w="12700">
            <a:noFill/>
            <a:miter lim="800000"/>
            <a:headEnd/>
            <a:tailEnd/>
          </a:ln>
          <a:effectLst/>
        </p:spPr>
      </p:pic>
    </p:spTree>
    <p:extLst>
      <p:ext uri="{BB962C8B-B14F-4D97-AF65-F5344CB8AC3E}">
        <p14:creationId xmlns:p14="http://schemas.microsoft.com/office/powerpoint/2010/main" val="351190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subTnLst>
                                    <p:animClr clrSpc="rgb" dir="cw">
                                      <p:cBhvr override="childStyle">
                                        <p:cTn dur="1" fill="hold" display="0" masterRel="nextClick" afterEffect="1"/>
                                        <p:tgtEl>
                                          <p:spTgt spid="2"/>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TotalTime>
  <Words>863</Words>
  <Application>Microsoft Office PowerPoint</Application>
  <PresentationFormat>On-screen Show (4:3)</PresentationFormat>
  <Paragraphs>66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Uterine cervix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fteen</dc:creator>
  <cp:lastModifiedBy>Maher Fattouh</cp:lastModifiedBy>
  <cp:revision>6</cp:revision>
  <dcterms:created xsi:type="dcterms:W3CDTF">2006-08-16T00:00:00Z</dcterms:created>
  <dcterms:modified xsi:type="dcterms:W3CDTF">2023-01-06T20:25:31Z</dcterms:modified>
</cp:coreProperties>
</file>